
<file path=[Content_Types].xml><?xml version="1.0" encoding="utf-8"?>
<Types xmlns="http://schemas.openxmlformats.org/package/2006/content-types">
  <Default Extension="emf" ContentType="image/x-emf"/>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notesMasterIdLst>
    <p:notesMasterId r:id="rId3"/>
  </p:notes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2D79B9-B4B7-4BEC-808C-D577E8BB4180}" type="datetimeFigureOut">
              <a:rPr lang="en-US" smtClean="0"/>
              <a:t>11/14/2024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B818A5-9D22-493E-B55B-D925B8B8E43C}" type="slidenum">
              <a:rPr lang="en-US" smtClean="0"/>
              <a:t>‹#›</a:t>
            </a:fld>
            <a:endParaRPr lang="en-US"/>
          </a:p>
        </p:txBody>
      </p:sp>
    </p:spTree>
    <p:extLst>
      <p:ext uri="{BB962C8B-B14F-4D97-AF65-F5344CB8AC3E}">
        <p14:creationId xmlns:p14="http://schemas.microsoft.com/office/powerpoint/2010/main" val="2723469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2" y="2386744"/>
            <a:ext cx="8991600" cy="1645920"/>
          </a:xfrm>
          <a:solidFill>
            <a:srgbClr val="FFFFFF"/>
          </a:solidFill>
          <a:ln w="38100">
            <a:solidFill>
              <a:srgbClr val="404040"/>
            </a:solidFill>
          </a:ln>
        </p:spPr>
        <p:txBody>
          <a:bodyPr lIns="274320" rIns="274320" anchor="ctr" anchorCtr="1">
            <a:normAutofit/>
          </a:bodyPr>
          <a:lstStyle>
            <a:lvl1pPr algn="ctr">
              <a:defRPr sz="3801">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6" y="4352544"/>
            <a:ext cx="6801612" cy="1239894"/>
          </a:xfrm>
          <a:noFill/>
        </p:spPr>
        <p:txBody>
          <a:bodyPr>
            <a:normAutofit/>
          </a:bodyPr>
          <a:lstStyle>
            <a:lvl1pPr marL="0" indent="0" algn="ctr">
              <a:buNone/>
              <a:defRPr sz="2000">
                <a:solidFill>
                  <a:schemeClr val="tx1">
                    <a:lumMod val="75000"/>
                    <a:lumOff val="25000"/>
                  </a:schemeClr>
                </a:solidFill>
              </a:defRPr>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4"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2" y="2386744"/>
            <a:ext cx="8991600" cy="1645920"/>
          </a:xfrm>
          <a:solidFill>
            <a:srgbClr val="FFFFFF"/>
          </a:solidFill>
          <a:ln w="38100">
            <a:solidFill>
              <a:srgbClr val="404040"/>
            </a:solidFill>
          </a:ln>
        </p:spPr>
        <p:txBody>
          <a:bodyPr lIns="274320" rIns="274320" anchor="ctr" anchorCtr="1">
            <a:normAutofit/>
          </a:bodyPr>
          <a:lstStyle>
            <a:lvl1pPr>
              <a:defRPr sz="3801">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6" y="4352465"/>
            <a:ext cx="6801612" cy="1265082"/>
          </a:xfrm>
        </p:spPr>
        <p:txBody>
          <a:bodyPr anchor="t" anchorCtr="1">
            <a:normAutofit/>
          </a:bodyPr>
          <a:lstStyle>
            <a:lvl1pPr marL="0" indent="0">
              <a:buNone/>
              <a:defRPr sz="2000">
                <a:solidFill>
                  <a:schemeClr val="tx1"/>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11/14/2024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4"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11/14/2024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7" y="2313434"/>
            <a:ext cx="4270249" cy="704087"/>
          </a:xfrm>
        </p:spPr>
        <p:txBody>
          <a:bodyPr anchor="b" anchorCtr="1">
            <a:normAutofit/>
          </a:bodyPr>
          <a:lstStyle>
            <a:lvl1pPr marL="0" indent="0" algn="ctr">
              <a:buNone/>
              <a:defRPr sz="1900" b="0" cap="all" spc="100" baseline="0">
                <a:solidFill>
                  <a:schemeClr val="accent2">
                    <a:lumMod val="75000"/>
                  </a:schemeClr>
                </a:solidFill>
              </a:defRPr>
            </a:lvl1pPr>
            <a:lvl2pPr marL="457206" indent="0">
              <a:buNone/>
              <a:defRPr sz="19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Edit Master text styles</a:t>
            </a:r>
          </a:p>
        </p:txBody>
      </p:sp>
      <p:sp>
        <p:nvSpPr>
          <p:cNvPr id="4" name="Content Placeholder 3"/>
          <p:cNvSpPr>
            <a:spLocks noGrp="1"/>
          </p:cNvSpPr>
          <p:nvPr>
            <p:ph sz="half" idx="2"/>
          </p:nvPr>
        </p:nvSpPr>
        <p:spPr>
          <a:xfrm>
            <a:off x="1583437" y="3143250"/>
            <a:ext cx="4270249"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8"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7" y="2313434"/>
            <a:ext cx="4270249" cy="704087"/>
          </a:xfrm>
        </p:spPr>
        <p:txBody>
          <a:bodyPr anchor="b" anchorCtr="1">
            <a:normAutofit/>
          </a:bodyPr>
          <a:lstStyle>
            <a:lvl1pPr marL="0" indent="0" algn="ctr">
              <a:buNone/>
              <a:defRPr sz="1900" b="0" cap="all" spc="100" baseline="0">
                <a:solidFill>
                  <a:schemeClr val="accent2">
                    <a:lumMod val="75000"/>
                  </a:schemeClr>
                </a:solidFill>
              </a:defRPr>
            </a:lvl1pPr>
            <a:lvl2pPr marL="457206" indent="0">
              <a:buNone/>
              <a:defRPr sz="19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11/14/2024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1">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9" y="3549918"/>
            <a:ext cx="3794761" cy="2194036"/>
          </a:xfrm>
        </p:spPr>
        <p:txBody>
          <a:bodyPr anchor="t" anchorCtr="1">
            <a:normAutofit/>
          </a:bodyPr>
          <a:lstStyle>
            <a:lvl1pPr marL="0" indent="0" algn="ctr">
              <a:buNone/>
              <a:defRPr sz="1500">
                <a:solidFill>
                  <a:srgbClr val="FFFFFF"/>
                </a:solidFill>
              </a:defRPr>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11/14/2024</a:t>
            </a:fld>
            <a:endParaRPr lang="en-US" dirty="0"/>
          </a:p>
        </p:txBody>
      </p:sp>
      <p:sp>
        <p:nvSpPr>
          <p:cNvPr id="10" name="Footer Placeholder 9"/>
          <p:cNvSpPr>
            <a:spLocks noGrp="1"/>
          </p:cNvSpPr>
          <p:nvPr>
            <p:ph type="ftr" sz="quarter" idx="11"/>
          </p:nvPr>
        </p:nvSpPr>
        <p:spPr>
          <a:xfrm>
            <a:off x="804672" y="6236208"/>
            <a:ext cx="5124796"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3" y="0"/>
            <a:ext cx="6095998"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7" cy="1134640"/>
          </a:xfrm>
          <a:solidFill>
            <a:srgbClr val="FFFFFF"/>
          </a:solidFill>
          <a:ln>
            <a:solidFill>
              <a:srgbClr val="404040"/>
            </a:solidFill>
          </a:ln>
        </p:spPr>
        <p:txBody>
          <a:bodyPr anchor="ctr" anchorCtr="1">
            <a:noAutofit/>
          </a:bodyPr>
          <a:lstStyle>
            <a:lvl1pPr>
              <a:defRPr sz="2201">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6000" y="0"/>
            <a:ext cx="6102098"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9" y="3549918"/>
            <a:ext cx="3794761" cy="2194037"/>
          </a:xfrm>
        </p:spPr>
        <p:txBody>
          <a:bodyPr anchor="t" anchorCtr="1">
            <a:normAutofit/>
          </a:bodyPr>
          <a:lstStyle>
            <a:lvl1pPr marL="0" indent="0" algn="ctr">
              <a:buNone/>
              <a:defRPr sz="1500">
                <a:solidFill>
                  <a:srgbClr val="FFFFFF"/>
                </a:solidFill>
              </a:defRPr>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11/14/2024</a:t>
            </a:fld>
            <a:endParaRPr lang="en-US" dirty="0"/>
          </a:p>
        </p:txBody>
      </p:sp>
      <p:sp>
        <p:nvSpPr>
          <p:cNvPr id="9" name="Footer Placeholder 8"/>
          <p:cNvSpPr>
            <a:spLocks noGrp="1"/>
          </p:cNvSpPr>
          <p:nvPr>
            <p:ph type="ftr" sz="quarter" idx="11"/>
          </p:nvPr>
        </p:nvSpPr>
        <p:spPr>
          <a:xfrm>
            <a:off x="804672" y="6236208"/>
            <a:ext cx="5124796"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7"/>
            <a:ext cx="2753746" cy="323968"/>
          </a:xfrm>
          <a:prstGeom prst="rect">
            <a:avLst/>
          </a:prstGeom>
        </p:spPr>
        <p:txBody>
          <a:bodyPr vert="horz" lIns="91440" tIns="45720" rIns="91440" bIns="45720" rtlCol="0" anchor="ctr"/>
          <a:lstStyle>
            <a:lvl1pPr algn="r">
              <a:defRPr sz="1051">
                <a:solidFill>
                  <a:schemeClr val="tx1">
                    <a:alpha val="70000"/>
                  </a:schemeClr>
                </a:solidFill>
              </a:defRPr>
            </a:lvl1pPr>
          </a:lstStyle>
          <a:p>
            <a:fld id="{1160EA64-D806-43AC-9DF2-F8C432F32B4C}" type="datetimeFigureOut">
              <a:rPr lang="en-US" dirty="0"/>
              <a:t>11/14/2024</a:t>
            </a:fld>
            <a:endParaRPr lang="en-US" dirty="0"/>
          </a:p>
        </p:txBody>
      </p:sp>
      <p:sp>
        <p:nvSpPr>
          <p:cNvPr id="5" name="Footer Placeholder 4"/>
          <p:cNvSpPr>
            <a:spLocks noGrp="1"/>
          </p:cNvSpPr>
          <p:nvPr>
            <p:ph type="ftr" sz="quarter" idx="3"/>
          </p:nvPr>
        </p:nvSpPr>
        <p:spPr>
          <a:xfrm>
            <a:off x="1600202" y="6236208"/>
            <a:ext cx="5901189" cy="320040"/>
          </a:xfrm>
          <a:prstGeom prst="rect">
            <a:avLst/>
          </a:prstGeom>
        </p:spPr>
        <p:txBody>
          <a:bodyPr vert="horz" lIns="91440" tIns="45720" rIns="91440" bIns="45720" rtlCol="0" anchor="ctr"/>
          <a:lstStyle>
            <a:lvl1pPr algn="l">
              <a:defRPr sz="1051">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3"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11" rtl="0" eaLnBrk="1" latinLnBrk="0" hangingPunct="1">
        <a:lnSpc>
          <a:spcPct val="90000"/>
        </a:lnSpc>
        <a:spcBef>
          <a:spcPct val="0"/>
        </a:spcBef>
        <a:buNone/>
        <a:defRPr sz="2800" kern="1200" cap="all" spc="201" baseline="0">
          <a:solidFill>
            <a:srgbClr val="262626"/>
          </a:solidFill>
          <a:latin typeface="+mj-lt"/>
          <a:ea typeface="+mj-ea"/>
          <a:cs typeface="+mj-cs"/>
        </a:defRPr>
      </a:lvl1pPr>
    </p:titleStyle>
    <p:bodyStyle>
      <a:lvl1pPr marL="228604" indent="-228604" algn="l" defTabSz="914411" rtl="0" eaLnBrk="1" latinLnBrk="0" hangingPunct="1">
        <a:lnSpc>
          <a:spcPct val="100000"/>
        </a:lnSpc>
        <a:spcBef>
          <a:spcPts val="1001"/>
        </a:spcBef>
        <a:buClr>
          <a:schemeClr val="accent2"/>
        </a:buClr>
        <a:buFont typeface="Arial" panose="020B0604020202020204" pitchFamily="34" charset="0"/>
        <a:buChar char="•"/>
        <a:defRPr sz="1801" kern="1200">
          <a:solidFill>
            <a:schemeClr val="tx1">
              <a:lumMod val="85000"/>
              <a:lumOff val="15000"/>
            </a:schemeClr>
          </a:solidFill>
          <a:latin typeface="+mn-lt"/>
          <a:ea typeface="+mn-ea"/>
          <a:cs typeface="+mn-cs"/>
        </a:defRPr>
      </a:lvl1pPr>
      <a:lvl2pPr marL="457206" indent="-228604" algn="l" defTabSz="914411" rtl="0" eaLnBrk="1" latinLnBrk="0" hangingPunct="1">
        <a:lnSpc>
          <a:spcPct val="100000"/>
        </a:lnSpc>
        <a:spcBef>
          <a:spcPts val="1001"/>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9" indent="-228604" algn="l" defTabSz="914411" rtl="0" eaLnBrk="1" latinLnBrk="0" hangingPunct="1">
        <a:lnSpc>
          <a:spcPct val="100000"/>
        </a:lnSpc>
        <a:spcBef>
          <a:spcPts val="1001"/>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11" indent="-228604" algn="l" defTabSz="914411" rtl="0" eaLnBrk="1" latinLnBrk="0" hangingPunct="1">
        <a:lnSpc>
          <a:spcPct val="100000"/>
        </a:lnSpc>
        <a:spcBef>
          <a:spcPts val="1001"/>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15" indent="-228604" algn="l" defTabSz="914411" rtl="0" eaLnBrk="1" latinLnBrk="0" hangingPunct="1">
        <a:lnSpc>
          <a:spcPct val="100000"/>
        </a:lnSpc>
        <a:spcBef>
          <a:spcPts val="1001"/>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79" indent="-228604" algn="l" defTabSz="914411" rtl="0" eaLnBrk="1" latinLnBrk="0" hangingPunct="1">
        <a:lnSpc>
          <a:spcPct val="100000"/>
        </a:lnSpc>
        <a:spcBef>
          <a:spcPts val="1001"/>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31" indent="-228604" algn="l" defTabSz="914411" rtl="0" eaLnBrk="1" latinLnBrk="0" hangingPunct="1">
        <a:lnSpc>
          <a:spcPct val="100000"/>
        </a:lnSpc>
        <a:spcBef>
          <a:spcPts val="1001"/>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70" indent="-228604" algn="l" defTabSz="914411" rtl="0" eaLnBrk="1" latinLnBrk="0" hangingPunct="1">
        <a:lnSpc>
          <a:spcPct val="100000"/>
        </a:lnSpc>
        <a:spcBef>
          <a:spcPts val="1001"/>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99" indent="-228604" algn="l" defTabSz="914411" rtl="0" eaLnBrk="1" latinLnBrk="0" hangingPunct="1">
        <a:lnSpc>
          <a:spcPct val="100000"/>
        </a:lnSpc>
        <a:spcBef>
          <a:spcPts val="1001"/>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emf"/><Relationship Id="rId1" Type="http://schemas.openxmlformats.org/officeDocument/2006/relationships/slideLayout" Target="../slideLayouts/slideLayout1.xml"/><Relationship Id="rId5" Type="http://schemas.openxmlformats.org/officeDocument/2006/relationships/hyperlink" Target="https://clayton.delaware.gov/" TargetMode="Externa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74D2C94-67DA-49BC-B575-EB99BE0252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3" y="321732"/>
            <a:ext cx="2255363" cy="2734044"/>
          </a:xfrm>
          <a:prstGeom prst="rect">
            <a:avLst/>
          </a:prstGeom>
          <a:solidFill>
            <a:srgbClr val="FFFFFF"/>
          </a:solidFill>
          <a:ln w="15875" cap="sq">
            <a:solidFill>
              <a:schemeClr val="accent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B77C263-A9E4-4AED-A483-A008BF4989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37963" y="321732"/>
            <a:ext cx="2239435" cy="2734044"/>
          </a:xfrm>
          <a:prstGeom prst="rect">
            <a:avLst/>
          </a:prstGeom>
          <a:solidFill>
            <a:srgbClr val="FFFFFF"/>
          </a:solidFill>
          <a:ln w="15875" cap="sq">
            <a:solidFill>
              <a:schemeClr val="accent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9CCC1FA5-DA1C-5DCC-5E49-70656C82B7FD}"/>
              </a:ext>
            </a:extLst>
          </p:cNvPr>
          <p:cNvPicPr>
            <a:picLocks noChangeAspect="1"/>
          </p:cNvPicPr>
          <p:nvPr/>
        </p:nvPicPr>
        <p:blipFill>
          <a:blip r:embed="rId2"/>
          <a:stretch>
            <a:fillRect/>
          </a:stretch>
        </p:blipFill>
        <p:spPr>
          <a:xfrm>
            <a:off x="2898829" y="977208"/>
            <a:ext cx="1917700" cy="1917700"/>
          </a:xfrm>
          <a:prstGeom prst="rect">
            <a:avLst/>
          </a:prstGeom>
        </p:spPr>
      </p:pic>
      <p:sp>
        <p:nvSpPr>
          <p:cNvPr id="17" name="Rectangle 16">
            <a:extLst>
              <a:ext uri="{FF2B5EF4-FFF2-40B4-BE49-F238E27FC236}">
                <a16:creationId xmlns:a16="http://schemas.microsoft.com/office/drawing/2014/main" id="{9AB81589-5E2E-48A4-A999-0BBC893AC5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3" y="3216642"/>
            <a:ext cx="4655665" cy="2894909"/>
          </a:xfrm>
          <a:prstGeom prst="rect">
            <a:avLst/>
          </a:prstGeom>
          <a:solidFill>
            <a:srgbClr val="FFFFFF"/>
          </a:solidFill>
          <a:ln w="15875" cap="sq">
            <a:solidFill>
              <a:schemeClr val="accent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E66CAF34-A4FD-4846-A2D0-97CF10923F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p:nvPr/>
        </p:nvPicPr>
        <p:blipFill>
          <a:blip r:embed="rId3">
            <a:extLst>
              <a:ext uri="{28A0092B-C50C-407E-A947-70E740481C1C}">
                <a14:useLocalDpi xmlns:a14="http://schemas.microsoft.com/office/drawing/2010/main" val="0"/>
              </a:ext>
            </a:extLst>
          </a:blip>
          <a:stretch>
            <a:fillRect/>
          </a:stretch>
        </p:blipFill>
        <p:spPr>
          <a:xfrm>
            <a:off x="482598" y="925072"/>
            <a:ext cx="1933631" cy="1933631"/>
          </a:xfrm>
          <a:prstGeom prst="rect">
            <a:avLst/>
          </a:prstGeom>
          <a:scene3d>
            <a:camera prst="perspectiveContrastingLeftFacing">
              <a:rot lat="300000" lon="19800000" rev="0"/>
            </a:camera>
            <a:lightRig rig="threePt" dir="t">
              <a:rot lat="0" lon="0" rev="2700000"/>
            </a:lightRig>
          </a:scene3d>
          <a:sp3d>
            <a:bevelT w="63500" h="50800"/>
          </a:sp3d>
        </p:spPr>
      </p:pic>
      <p:pic>
        <p:nvPicPr>
          <p:cNvPr id="5" name="Picture 4">
            <a:extLst>
              <a:ext uri="{FF2B5EF4-FFF2-40B4-BE49-F238E27FC236}">
                <a16:creationId xmlns:a16="http://schemas.microsoft.com/office/drawing/2014/main" id="{0F045262-5AB8-D198-0333-F9C2AE3867FF}"/>
              </a:ext>
            </a:extLst>
          </p:cNvPr>
          <p:cNvPicPr>
            <a:picLocks noChangeAspect="1"/>
          </p:cNvPicPr>
          <p:nvPr/>
        </p:nvPicPr>
        <p:blipFill>
          <a:blip r:embed="rId4"/>
          <a:stretch>
            <a:fillRect/>
          </a:stretch>
        </p:blipFill>
        <p:spPr>
          <a:xfrm>
            <a:off x="713781" y="3377509"/>
            <a:ext cx="3871565" cy="2573175"/>
          </a:xfrm>
          <a:prstGeom prst="rect">
            <a:avLst/>
          </a:prstGeom>
        </p:spPr>
      </p:pic>
      <p:sp>
        <p:nvSpPr>
          <p:cNvPr id="3" name="Subtitle 2"/>
          <p:cNvSpPr>
            <a:spLocks noGrp="1"/>
          </p:cNvSpPr>
          <p:nvPr>
            <p:ph type="subTitle" idx="1"/>
          </p:nvPr>
        </p:nvSpPr>
        <p:spPr>
          <a:xfrm>
            <a:off x="5449078" y="1213178"/>
            <a:ext cx="6421189" cy="5458210"/>
          </a:xfrm>
        </p:spPr>
        <p:txBody>
          <a:bodyPr vert="horz" lIns="91440" tIns="45720" rIns="91440" bIns="45720" rtlCol="0">
            <a:normAutofit fontScale="92500" lnSpcReduction="10000"/>
          </a:bodyPr>
          <a:lstStyle/>
          <a:p>
            <a:pPr marL="285750" indent="-285750" defTabSz="914400">
              <a:lnSpc>
                <a:spcPct val="90000"/>
              </a:lnSpc>
              <a:spcBef>
                <a:spcPts val="1000"/>
              </a:spcBef>
              <a:buFont typeface="Arial" panose="020B0604020202020204" pitchFamily="34" charset="0"/>
              <a:buChar char="•"/>
            </a:pPr>
            <a:r>
              <a:rPr lang="en-US" sz="1600" dirty="0">
                <a:solidFill>
                  <a:schemeClr val="bg1"/>
                </a:solidFill>
              </a:rPr>
              <a:t>Rental properties are required to be registered and inspected to ensure they meet minimum safety and quality standards, protect tenants by verifying that the property is habitable and comply with local building codes, while also allowing authorities to quickly contact property owners in case of emergencies and maintain accurate records of rental units within the Town.</a:t>
            </a:r>
          </a:p>
          <a:p>
            <a:pPr marL="285750" indent="-285750" defTabSz="914400">
              <a:lnSpc>
                <a:spcPct val="90000"/>
              </a:lnSpc>
              <a:spcBef>
                <a:spcPts val="1000"/>
              </a:spcBef>
              <a:buFont typeface="Arial" panose="020B0604020202020204" pitchFamily="34" charset="0"/>
              <a:buChar char="•"/>
            </a:pPr>
            <a:endParaRPr lang="en-US" sz="1600" dirty="0">
              <a:solidFill>
                <a:schemeClr val="bg1"/>
              </a:solidFill>
            </a:endParaRPr>
          </a:p>
          <a:p>
            <a:pPr marL="285750" indent="-285750" algn="l" defTabSz="914400">
              <a:lnSpc>
                <a:spcPct val="90000"/>
              </a:lnSpc>
              <a:spcBef>
                <a:spcPts val="1000"/>
              </a:spcBef>
              <a:buClrTx/>
              <a:buFont typeface="Wingdings" panose="05000000000000000000" pitchFamily="2" charset="2"/>
              <a:buChar char="v"/>
            </a:pPr>
            <a:r>
              <a:rPr lang="en-US" sz="1600" dirty="0">
                <a:solidFill>
                  <a:schemeClr val="bg1"/>
                </a:solidFill>
              </a:rPr>
              <a:t>Registration due date is 12/1/2024 to avoid violation penalty assessment. There is no fee to register. </a:t>
            </a:r>
          </a:p>
          <a:p>
            <a:pPr marL="285750" indent="-285750" algn="l" defTabSz="914400">
              <a:lnSpc>
                <a:spcPct val="90000"/>
              </a:lnSpc>
              <a:spcBef>
                <a:spcPts val="1000"/>
              </a:spcBef>
              <a:buClrTx/>
              <a:buFont typeface="Wingdings" panose="05000000000000000000" pitchFamily="2" charset="2"/>
              <a:buChar char="v"/>
            </a:pPr>
            <a:r>
              <a:rPr lang="en-US" sz="1600" dirty="0">
                <a:solidFill>
                  <a:schemeClr val="bg1"/>
                </a:solidFill>
              </a:rPr>
              <a:t>A rental inspection is only required prior to a new tenant moving into the unit.  All interior and exterior of properties are subject to the International Property Maintenance Code. </a:t>
            </a:r>
          </a:p>
          <a:p>
            <a:pPr marL="285750" indent="-285750" algn="l" defTabSz="914400">
              <a:lnSpc>
                <a:spcPct val="90000"/>
              </a:lnSpc>
              <a:spcBef>
                <a:spcPts val="1000"/>
              </a:spcBef>
              <a:buClrTx/>
              <a:buFont typeface="Wingdings" panose="05000000000000000000" pitchFamily="2" charset="2"/>
              <a:buChar char="v"/>
            </a:pPr>
            <a:r>
              <a:rPr lang="en-US" sz="1600" dirty="0">
                <a:solidFill>
                  <a:schemeClr val="bg1"/>
                </a:solidFill>
              </a:rPr>
              <a:t>Please refer to Rental Property Ordinance Title 11 for registration and inspection requirements and applicable civil penalties. </a:t>
            </a:r>
          </a:p>
          <a:p>
            <a:pPr marL="285750" indent="-285750" algn="l" defTabSz="914400">
              <a:lnSpc>
                <a:spcPct val="90000"/>
              </a:lnSpc>
              <a:spcBef>
                <a:spcPts val="1000"/>
              </a:spcBef>
              <a:buClrTx/>
              <a:buFont typeface="Wingdings" panose="05000000000000000000" pitchFamily="2" charset="2"/>
              <a:buChar char="v"/>
            </a:pPr>
            <a:r>
              <a:rPr lang="en-US" sz="1600" dirty="0">
                <a:solidFill>
                  <a:schemeClr val="bg1"/>
                </a:solidFill>
              </a:rPr>
              <a:t>All forms, ordinances, and the fee schedule can be found on the Town of Clayton website main page as well as under the Inspections and Enforcement tab. </a:t>
            </a:r>
            <a:r>
              <a:rPr lang="en-US" sz="1600" dirty="0">
                <a:solidFill>
                  <a:schemeClr val="bg1"/>
                </a:solidFill>
                <a:hlinkClick r:id="rId5">
                  <a:extLst>
                    <a:ext uri="{A12FA001-AC4F-418D-AE19-62706E023703}">
                      <ahyp:hlinkClr xmlns:ahyp="http://schemas.microsoft.com/office/drawing/2018/hyperlinkcolor" val="tx"/>
                    </a:ext>
                  </a:extLst>
                </a:hlinkClick>
              </a:rPr>
              <a:t>https://clayton.delaware.gov/</a:t>
            </a:r>
            <a:endParaRPr lang="en-US" sz="1600" dirty="0">
              <a:solidFill>
                <a:schemeClr val="bg1"/>
              </a:solidFill>
            </a:endParaRPr>
          </a:p>
          <a:p>
            <a:pPr marL="285750" indent="-285750" algn="l" defTabSz="914400">
              <a:lnSpc>
                <a:spcPct val="90000"/>
              </a:lnSpc>
              <a:spcBef>
                <a:spcPts val="1000"/>
              </a:spcBef>
              <a:buClrTx/>
              <a:buFont typeface="Wingdings" panose="05000000000000000000" pitchFamily="2" charset="2"/>
              <a:buChar char="v"/>
            </a:pPr>
            <a:r>
              <a:rPr lang="en-US" sz="1600" dirty="0">
                <a:solidFill>
                  <a:schemeClr val="bg1"/>
                </a:solidFill>
              </a:rPr>
              <a:t>Code Enforcement civil penalties are assessed until violations are brought into compliance, inspected by the Town of Clayton and all penalties have been paid in full. Unpaid penalties will be assessed to the property tax bill. </a:t>
            </a:r>
          </a:p>
          <a:p>
            <a:pPr marL="285750" indent="-285750" algn="l" defTabSz="914400">
              <a:lnSpc>
                <a:spcPct val="90000"/>
              </a:lnSpc>
              <a:spcBef>
                <a:spcPts val="1000"/>
              </a:spcBef>
              <a:buFont typeface="Arial" panose="020B0604020202020204" pitchFamily="34" charset="0"/>
              <a:buChar char="•"/>
            </a:pPr>
            <a:endParaRPr lang="en-US" sz="1600" dirty="0">
              <a:solidFill>
                <a:schemeClr val="bg1"/>
              </a:solidFill>
            </a:endParaRPr>
          </a:p>
          <a:p>
            <a:pPr marL="285750" indent="-285750" defTabSz="914400">
              <a:lnSpc>
                <a:spcPct val="90000"/>
              </a:lnSpc>
              <a:spcBef>
                <a:spcPts val="1000"/>
              </a:spcBef>
              <a:buFont typeface="Arial" panose="020B0604020202020204" pitchFamily="34" charset="0"/>
              <a:buChar char="•"/>
            </a:pPr>
            <a:r>
              <a:rPr lang="en-US" sz="1600" dirty="0">
                <a:solidFill>
                  <a:schemeClr val="bg1"/>
                </a:solidFill>
              </a:rPr>
              <a:t>For any questions, please call the Town of Clayton at 302-653-5637 or email inspections@clayton-delaware.com</a:t>
            </a:r>
          </a:p>
          <a:p>
            <a:pPr indent="-228600" algn="l" defTabSz="914400">
              <a:lnSpc>
                <a:spcPct val="90000"/>
              </a:lnSpc>
              <a:spcBef>
                <a:spcPts val="1000"/>
              </a:spcBef>
              <a:buFont typeface="Arial" panose="020B0604020202020204" pitchFamily="34" charset="0"/>
              <a:buChar char="•"/>
            </a:pPr>
            <a:endParaRPr lang="en-US" sz="800" dirty="0">
              <a:solidFill>
                <a:srgbClr val="FFFFFF"/>
              </a:solidFill>
            </a:endParaRPr>
          </a:p>
          <a:p>
            <a:pPr indent="-228600" algn="l" defTabSz="914400">
              <a:lnSpc>
                <a:spcPct val="90000"/>
              </a:lnSpc>
              <a:spcBef>
                <a:spcPts val="1000"/>
              </a:spcBef>
              <a:buFont typeface="Arial" panose="020B0604020202020204" pitchFamily="34" charset="0"/>
              <a:buChar char="•"/>
            </a:pPr>
            <a:endParaRPr lang="en-US" sz="800" dirty="0">
              <a:solidFill>
                <a:srgbClr val="FFFFFF"/>
              </a:solidFill>
            </a:endParaRPr>
          </a:p>
        </p:txBody>
      </p:sp>
      <p:sp>
        <p:nvSpPr>
          <p:cNvPr id="9" name="Rectangle 8">
            <a:extLst>
              <a:ext uri="{FF2B5EF4-FFF2-40B4-BE49-F238E27FC236}">
                <a16:creationId xmlns:a16="http://schemas.microsoft.com/office/drawing/2014/main" id="{212B5C95-068E-DB97-2131-8ABA8BAFF99B}"/>
              </a:ext>
            </a:extLst>
          </p:cNvPr>
          <p:cNvSpPr/>
          <p:nvPr/>
        </p:nvSpPr>
        <p:spPr>
          <a:xfrm>
            <a:off x="5840963" y="106403"/>
            <a:ext cx="5868439" cy="1077218"/>
          </a:xfrm>
          <a:prstGeom prst="rect">
            <a:avLst/>
          </a:prstGeom>
          <a:noFill/>
        </p:spPr>
        <p:txBody>
          <a:bodyPr wrap="square" lIns="91440" tIns="45720" rIns="91440" bIns="45720">
            <a:spAutoFit/>
          </a:bodyPr>
          <a:lstStyle/>
          <a:p>
            <a:pPr algn="ctr"/>
            <a:r>
              <a:rPr lang="en-US" sz="3200" b="0" u="sng" cap="none" spc="0" dirty="0">
                <a:ln w="0"/>
                <a:solidFill>
                  <a:schemeClr val="bg1"/>
                </a:solidFill>
                <a:effectLst>
                  <a:outerShdw blurRad="38100" dist="19050" dir="2700000" algn="tl" rotWithShape="0">
                    <a:schemeClr val="dk1">
                      <a:alpha val="40000"/>
                    </a:schemeClr>
                  </a:outerShdw>
                </a:effectLst>
                <a:latin typeface="+mj-lt"/>
                <a:ea typeface="+mj-ea"/>
                <a:cs typeface="+mj-cs"/>
              </a:rPr>
              <a:t>Town of Clayton </a:t>
            </a:r>
          </a:p>
          <a:p>
            <a:pPr algn="ctr"/>
            <a:r>
              <a:rPr lang="en-US" sz="3200" u="sng" dirty="0">
                <a:ln w="0"/>
                <a:solidFill>
                  <a:schemeClr val="bg1"/>
                </a:solidFill>
                <a:effectLst>
                  <a:outerShdw blurRad="38100" dist="19050" dir="2700000" algn="tl" rotWithShape="0">
                    <a:schemeClr val="dk1">
                      <a:alpha val="40000"/>
                    </a:schemeClr>
                  </a:outerShdw>
                </a:effectLst>
                <a:latin typeface="+mj-lt"/>
                <a:ea typeface="+mj-ea"/>
                <a:cs typeface="+mj-cs"/>
              </a:rPr>
              <a:t>Rental Property Reminder</a:t>
            </a:r>
            <a:endParaRPr lang="en-US" sz="3200" b="0" cap="none" spc="0" dirty="0">
              <a:ln w="0"/>
              <a:solidFill>
                <a:schemeClr val="bg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568706852"/>
      </p:ext>
    </p:extLst>
  </p:cSld>
  <p:clrMapOvr>
    <a:masterClrMapping/>
  </p:clrMapOvr>
</p:sld>
</file>

<file path=ppt/theme/theme1.xml><?xml version="1.0" encoding="utf-8"?>
<a:theme xmlns:a="http://schemas.openxmlformats.org/drawingml/2006/main" name="Parcel">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27202</TotalTime>
  <Words>228</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Gill Sans MT</vt:lpstr>
      <vt:lpstr>Wingdings</vt:lpstr>
      <vt:lpstr>Parcel</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license renewals</dc:title>
  <dc:creator>Ryan Quackenbush</dc:creator>
  <cp:lastModifiedBy>Sue Muncey</cp:lastModifiedBy>
  <cp:revision>25</cp:revision>
  <dcterms:created xsi:type="dcterms:W3CDTF">2023-11-20T17:08:59Z</dcterms:created>
  <dcterms:modified xsi:type="dcterms:W3CDTF">2024-11-14T14:15:21Z</dcterms:modified>
</cp:coreProperties>
</file>